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10058400" cx="7772400"/>
  <p:notesSz cx="6858000" cy="9144000"/>
  <p:embeddedFontLst>
    <p:embeddedFont>
      <p:font typeface="Poppins"/>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oppins-bold.fntdata"/><Relationship Id="rId12" Type="http://schemas.openxmlformats.org/officeDocument/2006/relationships/font" Target="fonts/Poppi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oppins-boldItalic.fntdata"/><Relationship Id="rId14"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8823201fac_0_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8823201fac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88366d7ef8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88366d7ef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c9600b1221_0_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c9600b1221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88366d7ef8_0_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88366d7ef8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8366d7ef8_0_1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8366d7ef8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52400" y="152400"/>
            <a:ext cx="2338250" cy="1278725"/>
          </a:xfrm>
          <a:prstGeom prst="rect">
            <a:avLst/>
          </a:prstGeom>
          <a:noFill/>
          <a:ln>
            <a:noFill/>
          </a:ln>
        </p:spPr>
      </p:pic>
      <p:sp>
        <p:nvSpPr>
          <p:cNvPr id="55" name="Google Shape;55;p13"/>
          <p:cNvSpPr txBox="1"/>
          <p:nvPr/>
        </p:nvSpPr>
        <p:spPr>
          <a:xfrm>
            <a:off x="393900" y="2105000"/>
            <a:ext cx="6984600" cy="553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200">
                <a:latin typeface="Poppins"/>
                <a:ea typeface="Poppins"/>
                <a:cs typeface="Poppins"/>
                <a:sym typeface="Poppins"/>
              </a:rPr>
              <a:t>Youth who are applying to be Youth Camp leaders must be 18 years old or older.</a:t>
            </a:r>
            <a:endParaRPr sz="1200">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latin typeface="Poppins"/>
                <a:ea typeface="Poppins"/>
                <a:cs typeface="Poppins"/>
                <a:sym typeface="Poppins"/>
              </a:rPr>
              <a:t>Youth who are applying to be Children's Camp leaders must be 17 years old or older. You must attend Youth Camp if you are 17 years old too. ALL CAMP LEADERSHIP APPLICATIONS DEADLINE IS JULY 1, 2024</a:t>
            </a:r>
            <a:endParaRPr sz="1200">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latin typeface="Poppins"/>
                <a:ea typeface="Poppins"/>
                <a:cs typeface="Poppins"/>
                <a:sym typeface="Poppins"/>
              </a:rPr>
              <a:t>Staff are free to stay and serve at camp with no cost, but if you would like to make a donation, it would be greatly appreciated. </a:t>
            </a:r>
            <a:endParaRPr sz="1200">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b="1" lang="en" sz="1200">
                <a:latin typeface="Poppins"/>
                <a:ea typeface="Poppins"/>
                <a:cs typeface="Poppins"/>
                <a:sym typeface="Poppins"/>
              </a:rPr>
              <a:t>Please choose which camp(s) </a:t>
            </a:r>
            <a:endParaRPr b="1" sz="1200">
              <a:latin typeface="Poppins"/>
              <a:ea typeface="Poppins"/>
              <a:cs typeface="Poppins"/>
              <a:sym typeface="Poppins"/>
            </a:endParaRPr>
          </a:p>
          <a:p>
            <a:pPr indent="-311150" lvl="0" marL="457200" rtl="0" algn="l">
              <a:spcBef>
                <a:spcPts val="0"/>
              </a:spcBef>
              <a:spcAft>
                <a:spcPts val="0"/>
              </a:spcAft>
              <a:buClr>
                <a:schemeClr val="dk1"/>
              </a:buClr>
              <a:buSzPts val="1300"/>
              <a:buFont typeface="Poppins"/>
              <a:buChar char="❏"/>
            </a:pPr>
            <a:r>
              <a:rPr b="1" lang="en" sz="1300">
                <a:solidFill>
                  <a:schemeClr val="dk1"/>
                </a:solidFill>
                <a:latin typeface="Poppins"/>
                <a:ea typeface="Poppins"/>
                <a:cs typeface="Poppins"/>
                <a:sym typeface="Poppins"/>
              </a:rPr>
              <a:t>Youth Camp: July 22th - 26th (Completed 7th - 12th Grade)</a:t>
            </a:r>
            <a:endParaRPr b="1" sz="1300">
              <a:solidFill>
                <a:schemeClr val="dk1"/>
              </a:solidFill>
              <a:latin typeface="Poppins"/>
              <a:ea typeface="Poppins"/>
              <a:cs typeface="Poppins"/>
              <a:sym typeface="Poppins"/>
            </a:endParaRPr>
          </a:p>
          <a:p>
            <a:pPr indent="-311150" lvl="0" marL="457200" rtl="0" algn="l">
              <a:spcBef>
                <a:spcPts val="0"/>
              </a:spcBef>
              <a:spcAft>
                <a:spcPts val="0"/>
              </a:spcAft>
              <a:buClr>
                <a:schemeClr val="dk1"/>
              </a:buClr>
              <a:buSzPts val="1300"/>
              <a:buFont typeface="Poppins"/>
              <a:buChar char="❏"/>
            </a:pPr>
            <a:r>
              <a:rPr b="1" lang="en" sz="1300">
                <a:solidFill>
                  <a:schemeClr val="dk1"/>
                </a:solidFill>
                <a:latin typeface="Poppins"/>
                <a:ea typeface="Poppins"/>
                <a:cs typeface="Poppins"/>
                <a:sym typeface="Poppins"/>
              </a:rPr>
              <a:t>Children’s Day Camp: July 27th (Completed K-2nd)</a:t>
            </a:r>
            <a:endParaRPr b="1" sz="1300">
              <a:solidFill>
                <a:schemeClr val="dk1"/>
              </a:solidFill>
              <a:latin typeface="Poppins"/>
              <a:ea typeface="Poppins"/>
              <a:cs typeface="Poppins"/>
              <a:sym typeface="Poppins"/>
            </a:endParaRPr>
          </a:p>
          <a:p>
            <a:pPr indent="-311150" lvl="0" marL="457200" rtl="0" algn="l">
              <a:spcBef>
                <a:spcPts val="0"/>
              </a:spcBef>
              <a:spcAft>
                <a:spcPts val="0"/>
              </a:spcAft>
              <a:buClr>
                <a:schemeClr val="dk1"/>
              </a:buClr>
              <a:buSzPts val="1300"/>
              <a:buFont typeface="Poppins"/>
              <a:buChar char="❏"/>
            </a:pPr>
            <a:r>
              <a:rPr b="1" lang="en" sz="1300">
                <a:solidFill>
                  <a:schemeClr val="dk1"/>
                </a:solidFill>
                <a:latin typeface="Poppins"/>
                <a:ea typeface="Poppins"/>
                <a:cs typeface="Poppins"/>
                <a:sym typeface="Poppins"/>
              </a:rPr>
              <a:t>Children’s Camp: July 28th - July </a:t>
            </a:r>
            <a:r>
              <a:rPr b="1" lang="en" sz="1300">
                <a:solidFill>
                  <a:schemeClr val="dk1"/>
                </a:solidFill>
                <a:latin typeface="Poppins"/>
                <a:ea typeface="Poppins"/>
                <a:cs typeface="Poppins"/>
                <a:sym typeface="Poppins"/>
              </a:rPr>
              <a:t> 31st  (Completed 3rd - 6th Grade) </a:t>
            </a:r>
            <a:endParaRPr sz="900">
              <a:solidFill>
                <a:schemeClr val="dk1"/>
              </a:solidFill>
              <a:latin typeface="Poppins"/>
              <a:ea typeface="Poppins"/>
              <a:cs typeface="Poppins"/>
              <a:sym typeface="Poppins"/>
            </a:endParaRPr>
          </a:p>
          <a:p>
            <a:pPr indent="0" lvl="0" marL="0" rtl="0" algn="l">
              <a:spcBef>
                <a:spcPts val="0"/>
              </a:spcBef>
              <a:spcAft>
                <a:spcPts val="0"/>
              </a:spcAft>
              <a:buNone/>
            </a:pPr>
            <a:r>
              <a:t/>
            </a:r>
            <a:endParaRPr sz="1300">
              <a:latin typeface="Poppins"/>
              <a:ea typeface="Poppins"/>
              <a:cs typeface="Poppins"/>
              <a:sym typeface="Poppins"/>
            </a:endParaRPr>
          </a:p>
          <a:p>
            <a:pPr indent="0" lvl="0" marL="0" rtl="0" algn="l">
              <a:spcBef>
                <a:spcPts val="0"/>
              </a:spcBef>
              <a:spcAft>
                <a:spcPts val="0"/>
              </a:spcAft>
              <a:buNone/>
            </a:pPr>
            <a:r>
              <a:rPr b="1" lang="en" sz="1200">
                <a:latin typeface="Poppins"/>
                <a:ea typeface="Poppins"/>
                <a:cs typeface="Poppins"/>
                <a:sym typeface="Poppins"/>
              </a:rPr>
              <a:t>Contact Information:</a:t>
            </a:r>
            <a:endParaRPr sz="1200">
              <a:latin typeface="Poppins"/>
              <a:ea typeface="Poppins"/>
              <a:cs typeface="Poppins"/>
              <a:sym typeface="Poppins"/>
            </a:endParaRPr>
          </a:p>
          <a:p>
            <a:pPr indent="0" lvl="0" marL="0" rtl="0" algn="l">
              <a:spcBef>
                <a:spcPts val="0"/>
              </a:spcBef>
              <a:spcAft>
                <a:spcPts val="0"/>
              </a:spcAft>
              <a:buNone/>
            </a:pPr>
            <a:r>
              <a:rPr lang="en" sz="1200">
                <a:latin typeface="Poppins"/>
                <a:ea typeface="Poppins"/>
                <a:cs typeface="Poppins"/>
                <a:sym typeface="Poppins"/>
              </a:rPr>
              <a:t>Name </a:t>
            </a:r>
            <a:r>
              <a:rPr lang="en" sz="1200"/>
              <a:t>_______________________</a:t>
            </a:r>
            <a:r>
              <a:rPr lang="en" sz="1200"/>
              <a:t>__________________________________________________</a:t>
            </a:r>
            <a:endParaRPr sz="1200"/>
          </a:p>
          <a:p>
            <a:pPr indent="457200" lvl="0" marL="0" rtl="0" algn="l">
              <a:spcBef>
                <a:spcPts val="0"/>
              </a:spcBef>
              <a:spcAft>
                <a:spcPts val="0"/>
              </a:spcAft>
              <a:buNone/>
            </a:pPr>
            <a:r>
              <a:rPr lang="en" sz="900">
                <a:latin typeface="Poppins"/>
                <a:ea typeface="Poppins"/>
                <a:cs typeface="Poppins"/>
                <a:sym typeface="Poppins"/>
              </a:rPr>
              <a:t>  First 					Middle 				Last</a:t>
            </a:r>
            <a:endParaRPr sz="900">
              <a:latin typeface="Poppins"/>
              <a:ea typeface="Poppins"/>
              <a:cs typeface="Poppins"/>
              <a:sym typeface="Poppins"/>
            </a:endParaRPr>
          </a:p>
          <a:p>
            <a:pPr indent="0" lvl="0" marL="0" rtl="0" algn="l">
              <a:spcBef>
                <a:spcPts val="0"/>
              </a:spcBef>
              <a:spcAft>
                <a:spcPts val="0"/>
              </a:spcAft>
              <a:buNone/>
            </a:pPr>
            <a:r>
              <a:t/>
            </a:r>
            <a:endParaRPr sz="400">
              <a:latin typeface="Poppins"/>
              <a:ea typeface="Poppins"/>
              <a:cs typeface="Poppins"/>
              <a:sym typeface="Poppins"/>
            </a:endParaRPr>
          </a:p>
          <a:p>
            <a:pPr indent="0" lvl="0" marL="0" rtl="0" algn="l">
              <a:spcBef>
                <a:spcPts val="0"/>
              </a:spcBef>
              <a:spcAft>
                <a:spcPts val="0"/>
              </a:spcAft>
              <a:buNone/>
            </a:pPr>
            <a:r>
              <a:rPr lang="en" sz="1200">
                <a:latin typeface="Poppins"/>
                <a:ea typeface="Poppins"/>
                <a:cs typeface="Poppins"/>
                <a:sym typeface="Poppins"/>
              </a:rPr>
              <a:t>Position Desired </a:t>
            </a:r>
            <a:r>
              <a:rPr lang="en" sz="1200"/>
              <a:t>_________________________________</a:t>
            </a:r>
            <a:r>
              <a:rPr lang="en" sz="1200">
                <a:latin typeface="Poppins"/>
                <a:ea typeface="Poppins"/>
                <a:cs typeface="Poppins"/>
                <a:sym typeface="Poppins"/>
              </a:rPr>
              <a:t> Age Preference </a:t>
            </a:r>
            <a:r>
              <a:rPr lang="en" sz="1200"/>
              <a:t>_________________</a:t>
            </a:r>
            <a:r>
              <a:rPr lang="en" sz="1200">
                <a:latin typeface="Poppins"/>
                <a:ea typeface="Poppins"/>
                <a:cs typeface="Poppins"/>
                <a:sym typeface="Poppins"/>
              </a:rPr>
              <a:t> </a:t>
            </a:r>
            <a:endParaRPr sz="1200">
              <a:latin typeface="Poppins"/>
              <a:ea typeface="Poppins"/>
              <a:cs typeface="Poppins"/>
              <a:sym typeface="Poppins"/>
            </a:endParaRPr>
          </a:p>
          <a:p>
            <a:pPr indent="0" lvl="0" marL="0" rtl="0" algn="l">
              <a:spcBef>
                <a:spcPts val="0"/>
              </a:spcBef>
              <a:spcAft>
                <a:spcPts val="0"/>
              </a:spcAft>
              <a:buNone/>
            </a:pPr>
            <a:r>
              <a:t/>
            </a:r>
            <a:endParaRPr sz="1200">
              <a:latin typeface="Poppins"/>
              <a:ea typeface="Poppins"/>
              <a:cs typeface="Poppins"/>
              <a:sym typeface="Poppins"/>
            </a:endParaRPr>
          </a:p>
          <a:p>
            <a:pPr indent="0" lvl="0" marL="0" rtl="0" algn="l">
              <a:spcBef>
                <a:spcPts val="0"/>
              </a:spcBef>
              <a:spcAft>
                <a:spcPts val="0"/>
              </a:spcAft>
              <a:buNone/>
            </a:pPr>
            <a:r>
              <a:rPr lang="en" sz="1200">
                <a:latin typeface="Poppins"/>
                <a:ea typeface="Poppins"/>
                <a:cs typeface="Poppins"/>
                <a:sym typeface="Poppins"/>
              </a:rPr>
              <a:t>Date of Birth</a:t>
            </a:r>
            <a:r>
              <a:rPr lang="en" sz="1200"/>
              <a:t>________________</a:t>
            </a:r>
            <a:r>
              <a:rPr lang="en" sz="1200">
                <a:latin typeface="Poppins"/>
                <a:ea typeface="Poppins"/>
                <a:cs typeface="Poppins"/>
                <a:sym typeface="Poppins"/>
              </a:rPr>
              <a:t>  Age</a:t>
            </a:r>
            <a:r>
              <a:rPr lang="en" sz="1200"/>
              <a:t>__________</a:t>
            </a:r>
            <a:r>
              <a:rPr lang="en" sz="1200">
                <a:latin typeface="Poppins"/>
                <a:ea typeface="Poppins"/>
                <a:cs typeface="Poppins"/>
                <a:sym typeface="Poppins"/>
              </a:rPr>
              <a:t> Gender</a:t>
            </a:r>
            <a:r>
              <a:rPr lang="en" sz="1200"/>
              <a:t>___________</a:t>
            </a:r>
            <a:r>
              <a:rPr lang="en" sz="1200">
                <a:latin typeface="Poppins"/>
                <a:ea typeface="Poppins"/>
                <a:cs typeface="Poppins"/>
                <a:sym typeface="Poppins"/>
              </a:rPr>
              <a:t> T-shirt size</a:t>
            </a:r>
            <a:r>
              <a:rPr lang="en" sz="1200"/>
              <a:t>__________</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en" sz="1200">
                <a:latin typeface="Poppins"/>
                <a:ea typeface="Poppins"/>
                <a:cs typeface="Poppins"/>
                <a:sym typeface="Poppins"/>
              </a:rPr>
              <a:t>Height</a:t>
            </a:r>
            <a:r>
              <a:rPr lang="en" sz="1200"/>
              <a:t>____________ </a:t>
            </a:r>
            <a:r>
              <a:rPr lang="en" sz="1200">
                <a:latin typeface="Poppins"/>
                <a:ea typeface="Poppins"/>
                <a:cs typeface="Poppins"/>
                <a:sym typeface="Poppins"/>
              </a:rPr>
              <a:t>Weight</a:t>
            </a:r>
            <a:r>
              <a:rPr lang="en" sz="1200"/>
              <a:t>___________ </a:t>
            </a:r>
            <a:r>
              <a:rPr lang="en" sz="1200">
                <a:latin typeface="Poppins"/>
                <a:ea typeface="Poppins"/>
                <a:cs typeface="Poppins"/>
                <a:sym typeface="Poppins"/>
              </a:rPr>
              <a:t>Eye color</a:t>
            </a:r>
            <a:r>
              <a:rPr lang="en" sz="1200"/>
              <a:t>_____________</a:t>
            </a:r>
            <a:endParaRPr sz="1200"/>
          </a:p>
          <a:p>
            <a:pPr indent="0" lvl="0" marL="0" rtl="0" algn="l">
              <a:spcBef>
                <a:spcPts val="0"/>
              </a:spcBef>
              <a:spcAft>
                <a:spcPts val="0"/>
              </a:spcAft>
              <a:buNone/>
            </a:pPr>
            <a:r>
              <a:t/>
            </a:r>
            <a:endParaRPr sz="1200"/>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Email</a:t>
            </a:r>
            <a:r>
              <a:rPr lang="en" sz="1200">
                <a:solidFill>
                  <a:schemeClr val="dk1"/>
                </a:solidFill>
              </a:rPr>
              <a:t>__________________________________________________________________________</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en" sz="1200">
                <a:latin typeface="Poppins"/>
                <a:ea typeface="Poppins"/>
                <a:cs typeface="Poppins"/>
                <a:sym typeface="Poppins"/>
              </a:rPr>
              <a:t>Address</a:t>
            </a:r>
            <a:r>
              <a:rPr lang="en" sz="1200"/>
              <a:t>___________________________________________________</a:t>
            </a:r>
            <a:r>
              <a:rPr lang="en" sz="1200">
                <a:latin typeface="Poppins"/>
                <a:ea typeface="Poppins"/>
                <a:cs typeface="Poppins"/>
                <a:sym typeface="Poppins"/>
              </a:rPr>
              <a:t> City </a:t>
            </a:r>
            <a:r>
              <a:rPr lang="en" sz="1200"/>
              <a:t>________________</a:t>
            </a:r>
            <a:endParaRPr sz="1200"/>
          </a:p>
          <a:p>
            <a:pPr indent="0" lvl="0" marL="0" rtl="0" algn="l">
              <a:spcBef>
                <a:spcPts val="0"/>
              </a:spcBef>
              <a:spcAft>
                <a:spcPts val="0"/>
              </a:spcAft>
              <a:buNone/>
            </a:pPr>
            <a:r>
              <a:t/>
            </a:r>
            <a:endParaRPr sz="1200">
              <a:latin typeface="Poppins"/>
              <a:ea typeface="Poppins"/>
              <a:cs typeface="Poppins"/>
              <a:sym typeface="Poppins"/>
            </a:endParaRPr>
          </a:p>
          <a:p>
            <a:pPr indent="0" lvl="0" marL="0" rtl="0" algn="l">
              <a:spcBef>
                <a:spcPts val="0"/>
              </a:spcBef>
              <a:spcAft>
                <a:spcPts val="0"/>
              </a:spcAft>
              <a:buNone/>
            </a:pPr>
            <a:r>
              <a:rPr lang="en" sz="1200">
                <a:latin typeface="Poppins"/>
                <a:ea typeface="Poppins"/>
                <a:cs typeface="Poppins"/>
                <a:sym typeface="Poppins"/>
              </a:rPr>
              <a:t>State </a:t>
            </a:r>
            <a:r>
              <a:rPr lang="en" sz="1200"/>
              <a:t>___________</a:t>
            </a:r>
            <a:r>
              <a:rPr lang="en" sz="1200">
                <a:latin typeface="Poppins"/>
                <a:ea typeface="Poppins"/>
                <a:cs typeface="Poppins"/>
                <a:sym typeface="Poppins"/>
              </a:rPr>
              <a:t> Zip </a:t>
            </a:r>
            <a:r>
              <a:rPr lang="en" sz="1200"/>
              <a:t>__________</a:t>
            </a:r>
            <a:r>
              <a:rPr lang="en" sz="1200">
                <a:latin typeface="Poppins"/>
                <a:ea typeface="Poppins"/>
                <a:cs typeface="Poppins"/>
                <a:sym typeface="Poppins"/>
              </a:rPr>
              <a:t> Phone</a:t>
            </a:r>
            <a:r>
              <a:rPr lang="en" sz="1200"/>
              <a:t>___________________________________________</a:t>
            </a:r>
            <a:endParaRPr sz="1200"/>
          </a:p>
          <a:p>
            <a:pPr indent="0" lvl="0" marL="0" rtl="0" algn="l">
              <a:spcBef>
                <a:spcPts val="0"/>
              </a:spcBef>
              <a:spcAft>
                <a:spcPts val="0"/>
              </a:spcAft>
              <a:buNone/>
            </a:pPr>
            <a:r>
              <a:t/>
            </a:r>
            <a:endParaRPr sz="1200">
              <a:latin typeface="Poppins"/>
              <a:ea typeface="Poppins"/>
              <a:cs typeface="Poppins"/>
              <a:sym typeface="Poppins"/>
            </a:endParaRPr>
          </a:p>
          <a:p>
            <a:pPr indent="0" lvl="0" marL="0" rtl="0" algn="l">
              <a:spcBef>
                <a:spcPts val="0"/>
              </a:spcBef>
              <a:spcAft>
                <a:spcPts val="0"/>
              </a:spcAft>
              <a:buNone/>
            </a:pPr>
            <a:r>
              <a:rPr lang="en" sz="1200">
                <a:latin typeface="Poppins"/>
                <a:ea typeface="Poppins"/>
                <a:cs typeface="Poppins"/>
                <a:sym typeface="Poppins"/>
              </a:rPr>
              <a:t>Occupation</a:t>
            </a:r>
            <a:r>
              <a:rPr lang="en" sz="1200">
                <a:latin typeface="Poppins"/>
                <a:ea typeface="Poppins"/>
                <a:cs typeface="Poppins"/>
                <a:sym typeface="Poppins"/>
              </a:rPr>
              <a:t> </a:t>
            </a:r>
            <a:r>
              <a:rPr lang="en" sz="1200"/>
              <a:t>________________________ </a:t>
            </a:r>
            <a:r>
              <a:rPr lang="en" sz="1200">
                <a:latin typeface="Poppins"/>
                <a:ea typeface="Poppins"/>
                <a:cs typeface="Poppins"/>
                <a:sym typeface="Poppins"/>
              </a:rPr>
              <a:t>Spouse Name</a:t>
            </a:r>
            <a:r>
              <a:rPr lang="en" sz="1200"/>
              <a:t> _______________________________</a:t>
            </a:r>
            <a:endParaRPr sz="1200"/>
          </a:p>
          <a:p>
            <a:pPr indent="0" lvl="0" marL="0" rtl="0" algn="l">
              <a:spcBef>
                <a:spcPts val="0"/>
              </a:spcBef>
              <a:spcAft>
                <a:spcPts val="0"/>
              </a:spcAft>
              <a:buNone/>
            </a:pPr>
            <a:r>
              <a:t/>
            </a:r>
            <a:endParaRPr sz="1200">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p:txBody>
      </p:sp>
      <p:sp>
        <p:nvSpPr>
          <p:cNvPr id="56" name="Google Shape;56;p13"/>
          <p:cNvSpPr txBox="1"/>
          <p:nvPr/>
        </p:nvSpPr>
        <p:spPr>
          <a:xfrm>
            <a:off x="1328250" y="1231250"/>
            <a:ext cx="5115900" cy="766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latin typeface="Poppins"/>
                <a:ea typeface="Poppins"/>
                <a:cs typeface="Poppins"/>
                <a:sym typeface="Poppins"/>
              </a:rPr>
              <a:t>2024 </a:t>
            </a:r>
            <a:r>
              <a:rPr b="1" lang="en" sz="1700">
                <a:latin typeface="Poppins"/>
                <a:ea typeface="Poppins"/>
                <a:cs typeface="Poppins"/>
                <a:sym typeface="Poppins"/>
              </a:rPr>
              <a:t>Camp Leadership  Application</a:t>
            </a:r>
            <a:endParaRPr b="1" sz="1700">
              <a:latin typeface="Poppins"/>
              <a:ea typeface="Poppins"/>
              <a:cs typeface="Poppins"/>
              <a:sym typeface="Poppins"/>
            </a:endParaRPr>
          </a:p>
          <a:p>
            <a:pPr indent="0" lvl="0" marL="0" rtl="0" algn="ctr">
              <a:spcBef>
                <a:spcPts val="0"/>
              </a:spcBef>
              <a:spcAft>
                <a:spcPts val="0"/>
              </a:spcAft>
              <a:buNone/>
            </a:pPr>
            <a:r>
              <a:rPr b="1" lang="en" sz="1700">
                <a:latin typeface="Poppins"/>
                <a:ea typeface="Poppins"/>
                <a:cs typeface="Poppins"/>
                <a:sym typeface="Poppins"/>
              </a:rPr>
              <a:t>(Please Print)</a:t>
            </a:r>
            <a:endParaRPr b="1" sz="1700">
              <a:latin typeface="Poppins"/>
              <a:ea typeface="Poppins"/>
              <a:cs typeface="Poppins"/>
              <a:sym typeface="Poppins"/>
            </a:endParaRPr>
          </a:p>
          <a:p>
            <a:pPr indent="0" lvl="0" marL="0" rtl="0" algn="ctr">
              <a:spcBef>
                <a:spcPts val="0"/>
              </a:spcBef>
              <a:spcAft>
                <a:spcPts val="0"/>
              </a:spcAft>
              <a:buNone/>
            </a:pPr>
            <a:r>
              <a:rPr b="1" lang="en" sz="1700">
                <a:latin typeface="Poppins"/>
                <a:ea typeface="Poppins"/>
                <a:cs typeface="Poppins"/>
                <a:sym typeface="Poppins"/>
              </a:rPr>
              <a:t>Page 1/6</a:t>
            </a:r>
            <a:endParaRPr b="1" sz="1700">
              <a:latin typeface="Poppins"/>
              <a:ea typeface="Poppins"/>
              <a:cs typeface="Poppins"/>
              <a:sym typeface="Poppins"/>
            </a:endParaRPr>
          </a:p>
        </p:txBody>
      </p:sp>
      <p:sp>
        <p:nvSpPr>
          <p:cNvPr id="57" name="Google Shape;57;p13"/>
          <p:cNvSpPr txBox="1"/>
          <p:nvPr/>
        </p:nvSpPr>
        <p:spPr>
          <a:xfrm>
            <a:off x="183000" y="7637300"/>
            <a:ext cx="7406400" cy="127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1"/>
                </a:solidFill>
                <a:latin typeface="Poppins"/>
                <a:ea typeface="Poppins"/>
                <a:cs typeface="Poppins"/>
                <a:sym typeface="Poppins"/>
              </a:rPr>
              <a:t>Camp Staff</a:t>
            </a:r>
            <a:endParaRPr b="1"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b="1"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Camp Administrator 	Youth Camp Directors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Katie Riley			Michael Hunt &amp; Jacob Moseley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660-414-7376		660-651-303     573-819-9605		</a:t>
            </a:r>
            <a:endParaRPr sz="1200">
              <a:latin typeface="Poppins"/>
              <a:ea typeface="Poppins"/>
              <a:cs typeface="Poppins"/>
              <a:sym typeface="Poppins"/>
            </a:endParaRPr>
          </a:p>
          <a:p>
            <a:pPr indent="0" lvl="0" marL="0" rtl="0" algn="l">
              <a:spcBef>
                <a:spcPts val="0"/>
              </a:spcBef>
              <a:spcAft>
                <a:spcPts val="0"/>
              </a:spcAft>
              <a:buNone/>
            </a:pPr>
            <a:r>
              <a:t/>
            </a:r>
            <a:endParaRPr>
              <a:latin typeface="Poppins"/>
              <a:ea typeface="Poppins"/>
              <a:cs typeface="Poppins"/>
              <a:sym typeface="Poppins"/>
            </a:endParaRPr>
          </a:p>
          <a:p>
            <a:pPr indent="0" lvl="0" marL="0" rtl="0" algn="l">
              <a:spcBef>
                <a:spcPts val="0"/>
              </a:spcBef>
              <a:spcAft>
                <a:spcPts val="0"/>
              </a:spcAft>
              <a:buNone/>
            </a:pPr>
            <a:r>
              <a:t/>
            </a:r>
            <a:endParaRPr>
              <a:latin typeface="Poppins"/>
              <a:ea typeface="Poppins"/>
              <a:cs typeface="Poppins"/>
              <a:sym typeface="Poppins"/>
            </a:endParaRPr>
          </a:p>
        </p:txBody>
      </p:sp>
      <p:sp>
        <p:nvSpPr>
          <p:cNvPr id="58" name="Google Shape;58;p13"/>
          <p:cNvSpPr txBox="1"/>
          <p:nvPr/>
        </p:nvSpPr>
        <p:spPr>
          <a:xfrm>
            <a:off x="1529400" y="8963925"/>
            <a:ext cx="47136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solidFill>
                  <a:srgbClr val="000000"/>
                </a:solidFill>
                <a:latin typeface="Poppins"/>
                <a:ea typeface="Poppins"/>
                <a:cs typeface="Poppins"/>
                <a:sym typeface="Poppins"/>
              </a:rPr>
              <a:t>For more information or questions please contact any of the above or email </a:t>
            </a:r>
            <a:r>
              <a:rPr b="1" lang="en">
                <a:solidFill>
                  <a:srgbClr val="000000"/>
                </a:solidFill>
                <a:latin typeface="Poppins"/>
                <a:ea typeface="Poppins"/>
                <a:cs typeface="Poppins"/>
                <a:sym typeface="Poppins"/>
              </a:rPr>
              <a:t>crossroadsbaptistcamps@gmail.com</a:t>
            </a:r>
            <a:endParaRPr b="1" sz="1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nvSpPr>
        <p:spPr>
          <a:xfrm>
            <a:off x="1507650" y="287375"/>
            <a:ext cx="4757100" cy="74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solidFill>
                  <a:schemeClr val="dk1"/>
                </a:solidFill>
                <a:latin typeface="Poppins"/>
                <a:ea typeface="Poppins"/>
                <a:cs typeface="Poppins"/>
                <a:sym typeface="Poppins"/>
              </a:rPr>
              <a:t>Camp Leadership Application</a:t>
            </a:r>
            <a:endParaRPr b="1" sz="1700">
              <a:solidFill>
                <a:schemeClr val="dk1"/>
              </a:solidFill>
              <a:latin typeface="Poppins"/>
              <a:ea typeface="Poppins"/>
              <a:cs typeface="Poppins"/>
              <a:sym typeface="Poppins"/>
            </a:endParaRPr>
          </a:p>
          <a:p>
            <a:pPr indent="0" lvl="0" marL="0" rtl="0" algn="ctr">
              <a:spcBef>
                <a:spcPts val="0"/>
              </a:spcBef>
              <a:spcAft>
                <a:spcPts val="0"/>
              </a:spcAft>
              <a:buNone/>
            </a:pPr>
            <a:r>
              <a:rPr b="1" lang="en" sz="1700">
                <a:solidFill>
                  <a:schemeClr val="dk1"/>
                </a:solidFill>
                <a:latin typeface="Poppins"/>
                <a:ea typeface="Poppins"/>
                <a:cs typeface="Poppins"/>
                <a:sym typeface="Poppins"/>
              </a:rPr>
              <a:t>(Please Print)</a:t>
            </a:r>
            <a:endParaRPr b="1" sz="1700">
              <a:solidFill>
                <a:schemeClr val="dk1"/>
              </a:solidFill>
              <a:latin typeface="Poppins"/>
              <a:ea typeface="Poppins"/>
              <a:cs typeface="Poppins"/>
              <a:sym typeface="Poppins"/>
            </a:endParaRPr>
          </a:p>
          <a:p>
            <a:pPr indent="0" lvl="0" marL="0" rtl="0" algn="ctr">
              <a:spcBef>
                <a:spcPts val="0"/>
              </a:spcBef>
              <a:spcAft>
                <a:spcPts val="0"/>
              </a:spcAft>
              <a:buNone/>
            </a:pPr>
            <a:r>
              <a:rPr b="1" lang="en" sz="1700">
                <a:solidFill>
                  <a:schemeClr val="dk1"/>
                </a:solidFill>
                <a:latin typeface="Poppins"/>
                <a:ea typeface="Poppins"/>
                <a:cs typeface="Poppins"/>
                <a:sym typeface="Poppins"/>
              </a:rPr>
              <a:t>Page 2/6</a:t>
            </a:r>
            <a:endParaRPr b="1" sz="1700">
              <a:solidFill>
                <a:schemeClr val="dk1"/>
              </a:solidFill>
              <a:latin typeface="Poppins"/>
              <a:ea typeface="Poppins"/>
              <a:cs typeface="Poppins"/>
              <a:sym typeface="Poppins"/>
            </a:endParaRPr>
          </a:p>
        </p:txBody>
      </p:sp>
      <p:sp>
        <p:nvSpPr>
          <p:cNvPr id="64" name="Google Shape;64;p14"/>
          <p:cNvSpPr txBox="1"/>
          <p:nvPr/>
        </p:nvSpPr>
        <p:spPr>
          <a:xfrm>
            <a:off x="201000" y="1283950"/>
            <a:ext cx="7370400" cy="813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latin typeface="Poppins"/>
                <a:ea typeface="Poppins"/>
                <a:cs typeface="Poppins"/>
                <a:sym typeface="Poppins"/>
              </a:rPr>
              <a:t>Emergency </a:t>
            </a:r>
            <a:r>
              <a:rPr b="1" lang="en" sz="1200">
                <a:solidFill>
                  <a:schemeClr val="dk1"/>
                </a:solidFill>
                <a:latin typeface="Poppins"/>
                <a:ea typeface="Poppins"/>
                <a:cs typeface="Poppins"/>
                <a:sym typeface="Poppins"/>
              </a:rPr>
              <a:t>Information</a:t>
            </a:r>
            <a:r>
              <a:rPr b="1" lang="en" sz="1200">
                <a:solidFill>
                  <a:schemeClr val="dk1"/>
                </a:solidFill>
                <a:latin typeface="Poppins"/>
                <a:ea typeface="Poppins"/>
                <a:cs typeface="Poppins"/>
                <a:sym typeface="Poppins"/>
              </a:rPr>
              <a:t>:</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In Case of an Emergency Contact</a:t>
            </a:r>
            <a:r>
              <a:rPr lang="en" sz="1200">
                <a:solidFill>
                  <a:schemeClr val="dk1"/>
                </a:solidFill>
              </a:rPr>
              <a:t>______________________________________________________</a:t>
            </a:r>
            <a:endParaRPr sz="1200">
              <a:solidFill>
                <a:schemeClr val="dk1"/>
              </a:solidFill>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Relationship </a:t>
            </a:r>
            <a:r>
              <a:rPr lang="en" sz="1200">
                <a:solidFill>
                  <a:schemeClr val="dk1"/>
                </a:solidFill>
              </a:rPr>
              <a:t>__________________________</a:t>
            </a:r>
            <a:r>
              <a:rPr lang="en" sz="1200">
                <a:solidFill>
                  <a:schemeClr val="dk1"/>
                </a:solidFill>
                <a:latin typeface="Poppins"/>
                <a:ea typeface="Poppins"/>
                <a:cs typeface="Poppins"/>
                <a:sym typeface="Poppins"/>
              </a:rPr>
              <a:t> Phone </a:t>
            </a:r>
            <a:r>
              <a:rPr lang="en" sz="1200">
                <a:solidFill>
                  <a:schemeClr val="dk1"/>
                </a:solidFill>
              </a:rPr>
              <a:t>________________________________________</a:t>
            </a:r>
            <a:endParaRPr sz="1200">
              <a:solidFill>
                <a:schemeClr val="dk1"/>
              </a:solidFill>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b="1" lang="en" sz="1200">
                <a:solidFill>
                  <a:schemeClr val="dk1"/>
                </a:solidFill>
                <a:latin typeface="Poppins"/>
                <a:ea typeface="Poppins"/>
                <a:cs typeface="Poppins"/>
                <a:sym typeface="Poppins"/>
              </a:rPr>
              <a:t>Health Information:</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Do you have any known allergies or unable to take any medications? Yes/No</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	If yes, what?</a:t>
            </a:r>
            <a:r>
              <a:rPr lang="en" sz="1200">
                <a:solidFill>
                  <a:schemeClr val="dk1"/>
                </a:solidFill>
              </a:rPr>
              <a:t>____________________________________________________________________</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Do you take any medications regularly? Yes/No</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	If yes, what medications and for what reason?</a:t>
            </a:r>
            <a:r>
              <a:rPr lang="en" sz="1200">
                <a:solidFill>
                  <a:schemeClr val="dk1"/>
                </a:solidFill>
              </a:rPr>
              <a:t>_____________________________________</a:t>
            </a:r>
            <a:endParaRPr sz="1200">
              <a:solidFill>
                <a:schemeClr val="dk1"/>
              </a:solidFill>
            </a:endParaRPr>
          </a:p>
          <a:p>
            <a:pPr indent="0" lvl="0" marL="0" rtl="0" algn="l">
              <a:spcBef>
                <a:spcPts val="0"/>
              </a:spcBef>
              <a:spcAft>
                <a:spcPts val="0"/>
              </a:spcAft>
              <a:buNone/>
            </a:pPr>
            <a:r>
              <a:t/>
            </a:r>
            <a:endParaRPr sz="500">
              <a:solidFill>
                <a:schemeClr val="dk1"/>
              </a:solidFill>
            </a:endParaRPr>
          </a:p>
          <a:p>
            <a:pPr indent="0" lvl="0" marL="0" rtl="0" algn="l">
              <a:spcBef>
                <a:spcPts val="0"/>
              </a:spcBef>
              <a:spcAft>
                <a:spcPts val="0"/>
              </a:spcAft>
              <a:buNone/>
            </a:pPr>
            <a:r>
              <a:rPr lang="en" sz="1200">
                <a:solidFill>
                  <a:schemeClr val="dk1"/>
                </a:solidFill>
              </a:rPr>
              <a:t>____________________________________________________________________________________</a:t>
            </a:r>
            <a:endParaRPr sz="1200">
              <a:solidFill>
                <a:schemeClr val="dk1"/>
              </a:solidFill>
            </a:endParaRPr>
          </a:p>
          <a:p>
            <a:pPr indent="0" lvl="0" marL="0" rtl="0" algn="l">
              <a:spcBef>
                <a:spcPts val="0"/>
              </a:spcBef>
              <a:spcAft>
                <a:spcPts val="0"/>
              </a:spcAft>
              <a:buNone/>
            </a:pPr>
            <a:r>
              <a:t/>
            </a:r>
            <a:endParaRPr sz="500">
              <a:solidFill>
                <a:schemeClr val="dk1"/>
              </a:solidFill>
            </a:endParaRPr>
          </a:p>
          <a:p>
            <a:pPr indent="0" lvl="0" marL="0" rtl="0" algn="l">
              <a:spcBef>
                <a:spcPts val="0"/>
              </a:spcBef>
              <a:spcAft>
                <a:spcPts val="0"/>
              </a:spcAft>
              <a:buClr>
                <a:schemeClr val="dk1"/>
              </a:buClr>
              <a:buSzPts val="1100"/>
              <a:buFont typeface="Arial"/>
              <a:buNone/>
            </a:pPr>
            <a:r>
              <a:rPr lang="en" sz="1200">
                <a:solidFill>
                  <a:schemeClr val="dk1"/>
                </a:solidFill>
              </a:rPr>
              <a:t>____________________________________________________________________________________</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en" sz="1200">
                <a:solidFill>
                  <a:schemeClr val="dk1"/>
                </a:solidFill>
                <a:latin typeface="Poppins"/>
                <a:ea typeface="Poppins"/>
                <a:cs typeface="Poppins"/>
                <a:sym typeface="Poppins"/>
              </a:rPr>
              <a:t>List any other medical condition(s) that would be helpful for us to know</a:t>
            </a:r>
            <a:r>
              <a:rPr lang="en" sz="1200">
                <a:solidFill>
                  <a:schemeClr val="dk1"/>
                </a:solidFill>
              </a:rPr>
              <a:t>_____________________</a:t>
            </a:r>
            <a:endParaRPr sz="1200">
              <a:solidFill>
                <a:schemeClr val="dk1"/>
              </a:solidFill>
            </a:endParaRPr>
          </a:p>
          <a:p>
            <a:pPr indent="0" lvl="0" marL="0" rtl="0" algn="l">
              <a:spcBef>
                <a:spcPts val="0"/>
              </a:spcBef>
              <a:spcAft>
                <a:spcPts val="0"/>
              </a:spcAft>
              <a:buNone/>
            </a:pPr>
            <a:r>
              <a:t/>
            </a:r>
            <a:endParaRPr sz="600">
              <a:solidFill>
                <a:schemeClr val="dk1"/>
              </a:solidFill>
            </a:endParaRPr>
          </a:p>
          <a:p>
            <a:pPr indent="0" lvl="0" marL="0" rtl="0" algn="l">
              <a:spcBef>
                <a:spcPts val="0"/>
              </a:spcBef>
              <a:spcAft>
                <a:spcPts val="0"/>
              </a:spcAft>
              <a:buNone/>
            </a:pPr>
            <a:r>
              <a:rPr lang="en" sz="1200">
                <a:solidFill>
                  <a:schemeClr val="dk1"/>
                </a:solidFill>
              </a:rPr>
              <a:t>____________________________________________________________________________________</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en" sz="1200">
                <a:solidFill>
                  <a:schemeClr val="dk1"/>
                </a:solidFill>
                <a:latin typeface="Poppins"/>
                <a:ea typeface="Poppins"/>
                <a:cs typeface="Poppins"/>
                <a:sym typeface="Poppins"/>
              </a:rPr>
              <a:t>Medical Insurance coverage through:</a:t>
            </a:r>
            <a:endParaRPr b="1"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Insurance Company</a:t>
            </a:r>
            <a:r>
              <a:rPr lang="en" sz="1200">
                <a:solidFill>
                  <a:schemeClr val="dk1"/>
                </a:solidFill>
              </a:rPr>
              <a:t>__________________________________________________________________</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Name on Insurance Policy</a:t>
            </a:r>
            <a:r>
              <a:rPr lang="en" sz="1200">
                <a:solidFill>
                  <a:schemeClr val="dk1"/>
                </a:solidFill>
              </a:rPr>
              <a:t>_____________________________________________________________</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Insurance Company Phone Number</a:t>
            </a:r>
            <a:r>
              <a:rPr lang="en" sz="1200">
                <a:solidFill>
                  <a:schemeClr val="dk1"/>
                </a:solidFill>
              </a:rPr>
              <a:t>____________________________________________________</a:t>
            </a:r>
            <a:endParaRPr sz="1200">
              <a:solidFill>
                <a:schemeClr val="dk1"/>
              </a:solidFill>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Policy Number</a:t>
            </a:r>
            <a:r>
              <a:rPr lang="en" sz="1200">
                <a:solidFill>
                  <a:schemeClr val="dk1"/>
                </a:solidFill>
              </a:rPr>
              <a:t>_______________________________________________________________________</a:t>
            </a:r>
            <a:r>
              <a:rPr lang="en" sz="1200">
                <a:solidFill>
                  <a:schemeClr val="dk1"/>
                </a:solidFill>
                <a:latin typeface="Poppins"/>
                <a:ea typeface="Poppins"/>
                <a:cs typeface="Poppins"/>
                <a:sym typeface="Poppins"/>
              </a:rPr>
              <a:t> </a:t>
            </a:r>
            <a:endParaRPr sz="1200">
              <a:solidFill>
                <a:schemeClr val="dk1"/>
              </a:solidFill>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ctr">
              <a:spcBef>
                <a:spcPts val="0"/>
              </a:spcBef>
              <a:spcAft>
                <a:spcPts val="0"/>
              </a:spcAft>
              <a:buClr>
                <a:schemeClr val="dk1"/>
              </a:buClr>
              <a:buSzPts val="1100"/>
              <a:buFont typeface="Arial"/>
              <a:buNone/>
            </a:pPr>
            <a:r>
              <a:rPr b="1" lang="en" sz="1200">
                <a:solidFill>
                  <a:schemeClr val="dk1"/>
                </a:solidFill>
                <a:latin typeface="Poppins"/>
                <a:ea typeface="Poppins"/>
                <a:cs typeface="Poppins"/>
                <a:sym typeface="Poppins"/>
              </a:rPr>
              <a:t>(PLEASE ATTACH A COPY OF YOUR  INSURANCE CARD TO THIS FORM)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nvSpPr>
        <p:spPr>
          <a:xfrm>
            <a:off x="201000" y="1285325"/>
            <a:ext cx="7370400" cy="842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1"/>
                </a:solidFill>
                <a:latin typeface="Poppins"/>
                <a:ea typeface="Poppins"/>
                <a:cs typeface="Poppins"/>
                <a:sym typeface="Poppins"/>
              </a:rPr>
              <a:t>(</a:t>
            </a:r>
            <a:r>
              <a:rPr b="1" lang="en" sz="1200">
                <a:solidFill>
                  <a:schemeClr val="dk1"/>
                </a:solidFill>
                <a:latin typeface="Poppins"/>
                <a:ea typeface="Poppins"/>
                <a:cs typeface="Poppins"/>
                <a:sym typeface="Poppins"/>
              </a:rPr>
              <a:t>PLEASE ATTACH A COPY OF YOUR INSURANCE CARD TO THIS FORM) </a:t>
            </a:r>
            <a:endParaRPr b="1"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b="1"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b="1" lang="en" sz="1200">
                <a:solidFill>
                  <a:schemeClr val="dk1"/>
                </a:solidFill>
                <a:latin typeface="Poppins"/>
                <a:ea typeface="Poppins"/>
                <a:cs typeface="Poppins"/>
                <a:sym typeface="Poppins"/>
              </a:rPr>
              <a:t>Health Information Continued</a:t>
            </a:r>
            <a:endParaRPr b="1"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I </a:t>
            </a:r>
            <a:r>
              <a:rPr lang="en" sz="1200">
                <a:solidFill>
                  <a:schemeClr val="dk1"/>
                </a:solidFill>
              </a:rPr>
              <a:t>________________________________________</a:t>
            </a:r>
            <a:r>
              <a:rPr lang="en" sz="1200">
                <a:solidFill>
                  <a:schemeClr val="dk1"/>
                </a:solidFill>
                <a:latin typeface="Poppins"/>
                <a:ea typeface="Poppins"/>
                <a:cs typeface="Poppins"/>
                <a:sym typeface="Poppins"/>
              </a:rPr>
              <a:t>, will be attending Crossroads Baptist</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Association (CBA) Children’s or Youth Camp. In the event that I should need emergency medical attention, CBA and/or any one of its agents or employees is hereby authorized to provide such emergency care, including medical, dental, surgical care or hospitalization to him/her as is suggested by a doctor, nurse or other health care professional.</a:t>
            </a:r>
            <a:endParaRPr sz="1200">
              <a:solidFill>
                <a:schemeClr val="dk1"/>
              </a:solidFill>
              <a:latin typeface="Poppins"/>
              <a:ea typeface="Poppins"/>
              <a:cs typeface="Poppins"/>
              <a:sym typeface="Poppins"/>
            </a:endParaRPr>
          </a:p>
          <a:p>
            <a:pPr indent="45720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If such emergency care is provided, I understand that my health insurance information will be given  to the health care professional and that any expenses not covered by my insurance shall be my responsibility. I understand that CBA will not be obligated to pay either the health care professional or me for any medical expenses incurred.</a:t>
            </a:r>
            <a:endParaRPr sz="1200">
              <a:solidFill>
                <a:schemeClr val="dk1"/>
              </a:solidFill>
              <a:latin typeface="Poppins"/>
              <a:ea typeface="Poppins"/>
              <a:cs typeface="Poppins"/>
              <a:sym typeface="Poppins"/>
            </a:endParaRPr>
          </a:p>
          <a:p>
            <a:pPr indent="45720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Furthermore, in consideration of my child being allowed to attend camp, i hereby waive any and all causes for action, rights, claims, or suits which I may have against CBA, its agents or employees as a result of injury/medication reaction to my child or arising from the decision of CBA, its agents or employees to consent for provisions of emergency medical for me.</a:t>
            </a:r>
            <a:endParaRPr sz="1200">
              <a:solidFill>
                <a:schemeClr val="dk1"/>
              </a:solidFill>
              <a:latin typeface="Poppins"/>
              <a:ea typeface="Poppins"/>
              <a:cs typeface="Poppins"/>
              <a:sym typeface="Poppins"/>
            </a:endParaRPr>
          </a:p>
          <a:p>
            <a:pPr indent="45720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b="1" lang="en" sz="1200">
                <a:solidFill>
                  <a:schemeClr val="dk1"/>
                </a:solidFill>
                <a:latin typeface="Poppins"/>
                <a:ea typeface="Poppins"/>
                <a:cs typeface="Poppins"/>
                <a:sym typeface="Poppins"/>
              </a:rPr>
              <a:t>Signature</a:t>
            </a:r>
            <a:r>
              <a:rPr lang="en" sz="1200">
                <a:solidFill>
                  <a:schemeClr val="dk1"/>
                </a:solidFill>
              </a:rPr>
              <a:t>______________________________________________ </a:t>
            </a:r>
            <a:r>
              <a:rPr b="1" lang="en" sz="1200">
                <a:solidFill>
                  <a:schemeClr val="dk1"/>
                </a:solidFill>
                <a:latin typeface="Poppins"/>
                <a:ea typeface="Poppins"/>
                <a:cs typeface="Poppins"/>
                <a:sym typeface="Poppins"/>
              </a:rPr>
              <a:t>Date</a:t>
            </a:r>
            <a:r>
              <a:rPr lang="en" sz="1200">
                <a:solidFill>
                  <a:schemeClr val="dk1"/>
                </a:solidFill>
              </a:rPr>
              <a:t>________________________</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en" sz="1200">
                <a:solidFill>
                  <a:schemeClr val="dk1"/>
                </a:solidFill>
                <a:latin typeface="Poppins"/>
                <a:ea typeface="Poppins"/>
                <a:cs typeface="Poppins"/>
                <a:sym typeface="Poppins"/>
              </a:rPr>
              <a:t>Christian Experience:</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Are you a Christian? Yes/No If yes, how long have you been a Christian? </a:t>
            </a:r>
            <a:r>
              <a:rPr lang="en" sz="1200">
                <a:solidFill>
                  <a:schemeClr val="dk1"/>
                </a:solidFill>
              </a:rPr>
              <a:t>_____________________</a:t>
            </a:r>
            <a:endParaRPr sz="1200">
              <a:solidFill>
                <a:schemeClr val="dk1"/>
              </a:solidFill>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Member of what church?</a:t>
            </a:r>
            <a:r>
              <a:rPr lang="en" sz="1200">
                <a:solidFill>
                  <a:schemeClr val="dk1"/>
                </a:solidFill>
              </a:rPr>
              <a:t>___________________________________________</a:t>
            </a:r>
            <a:r>
              <a:rPr lang="en" sz="1200">
                <a:solidFill>
                  <a:schemeClr val="dk1"/>
                </a:solidFill>
                <a:latin typeface="Poppins"/>
                <a:ea typeface="Poppins"/>
                <a:cs typeface="Poppins"/>
                <a:sym typeface="Poppins"/>
              </a:rPr>
              <a:t> How long? </a:t>
            </a:r>
            <a:r>
              <a:rPr lang="en" sz="1200">
                <a:solidFill>
                  <a:schemeClr val="dk1"/>
                </a:solidFill>
              </a:rPr>
              <a:t>_________</a:t>
            </a:r>
            <a:endParaRPr sz="1200">
              <a:solidFill>
                <a:schemeClr val="dk1"/>
              </a:solidFill>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Pastor’s Name</a:t>
            </a:r>
            <a:r>
              <a:rPr lang="en" sz="1200">
                <a:solidFill>
                  <a:schemeClr val="dk1"/>
                </a:solidFill>
              </a:rPr>
              <a:t>_______________________________________________________________________</a:t>
            </a:r>
            <a:endParaRPr sz="1200">
              <a:solidFill>
                <a:schemeClr val="dk1"/>
              </a:solidFill>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Church Phone Number </a:t>
            </a:r>
            <a:r>
              <a:rPr lang="en" sz="1200">
                <a:solidFill>
                  <a:schemeClr val="dk1"/>
                </a:solidFill>
              </a:rPr>
              <a:t>_______________________________________________________________</a:t>
            </a:r>
            <a:endParaRPr sz="1200">
              <a:solidFill>
                <a:schemeClr val="dk1"/>
              </a:solidFill>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lang="en" sz="1200">
                <a:solidFill>
                  <a:schemeClr val="dk1"/>
                </a:solidFill>
                <a:latin typeface="Poppins"/>
                <a:ea typeface="Poppins"/>
                <a:cs typeface="Poppins"/>
                <a:sym typeface="Poppins"/>
              </a:rPr>
              <a:t>Church Address</a:t>
            </a:r>
            <a:r>
              <a:rPr lang="en" sz="1200">
                <a:solidFill>
                  <a:schemeClr val="dk1"/>
                </a:solidFill>
              </a:rPr>
              <a:t>______________________________________________________________________</a:t>
            </a:r>
            <a:endParaRPr sz="1200">
              <a:solidFill>
                <a:schemeClr val="dk1"/>
              </a:solidFill>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p:txBody>
      </p:sp>
      <p:sp>
        <p:nvSpPr>
          <p:cNvPr id="70" name="Google Shape;70;p15"/>
          <p:cNvSpPr txBox="1"/>
          <p:nvPr/>
        </p:nvSpPr>
        <p:spPr>
          <a:xfrm>
            <a:off x="1507650" y="287375"/>
            <a:ext cx="4757100" cy="74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solidFill>
                  <a:schemeClr val="dk1"/>
                </a:solidFill>
                <a:latin typeface="Poppins"/>
                <a:ea typeface="Poppins"/>
                <a:cs typeface="Poppins"/>
                <a:sym typeface="Poppins"/>
              </a:rPr>
              <a:t>Camp Leadership Application</a:t>
            </a:r>
            <a:endParaRPr b="1" sz="1700">
              <a:solidFill>
                <a:schemeClr val="dk1"/>
              </a:solidFill>
              <a:latin typeface="Poppins"/>
              <a:ea typeface="Poppins"/>
              <a:cs typeface="Poppins"/>
              <a:sym typeface="Poppins"/>
            </a:endParaRPr>
          </a:p>
          <a:p>
            <a:pPr indent="0" lvl="0" marL="0" rtl="0" algn="ctr">
              <a:spcBef>
                <a:spcPts val="0"/>
              </a:spcBef>
              <a:spcAft>
                <a:spcPts val="0"/>
              </a:spcAft>
              <a:buNone/>
            </a:pPr>
            <a:r>
              <a:rPr b="1" lang="en" sz="1700">
                <a:solidFill>
                  <a:schemeClr val="dk1"/>
                </a:solidFill>
                <a:latin typeface="Poppins"/>
                <a:ea typeface="Poppins"/>
                <a:cs typeface="Poppins"/>
                <a:sym typeface="Poppins"/>
              </a:rPr>
              <a:t>(Please Print)</a:t>
            </a:r>
            <a:endParaRPr b="1" sz="1700">
              <a:solidFill>
                <a:schemeClr val="dk1"/>
              </a:solidFill>
              <a:latin typeface="Poppins"/>
              <a:ea typeface="Poppins"/>
              <a:cs typeface="Poppins"/>
              <a:sym typeface="Poppins"/>
            </a:endParaRPr>
          </a:p>
          <a:p>
            <a:pPr indent="0" lvl="0" marL="0" rtl="0" algn="ctr">
              <a:spcBef>
                <a:spcPts val="0"/>
              </a:spcBef>
              <a:spcAft>
                <a:spcPts val="0"/>
              </a:spcAft>
              <a:buNone/>
            </a:pPr>
            <a:r>
              <a:rPr b="1" lang="en" sz="1700">
                <a:solidFill>
                  <a:schemeClr val="dk1"/>
                </a:solidFill>
                <a:latin typeface="Poppins"/>
                <a:ea typeface="Poppins"/>
                <a:cs typeface="Poppins"/>
                <a:sym typeface="Poppins"/>
              </a:rPr>
              <a:t>Page 3/6</a:t>
            </a:r>
            <a:endParaRPr b="1" sz="1700">
              <a:solidFill>
                <a:schemeClr val="dk1"/>
              </a:solidFill>
              <a:latin typeface="Poppins"/>
              <a:ea typeface="Poppins"/>
              <a:cs typeface="Poppins"/>
              <a:sym typeface="Poppi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nvSpPr>
        <p:spPr>
          <a:xfrm>
            <a:off x="284250" y="1335000"/>
            <a:ext cx="7203900" cy="7388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latin typeface="Poppins"/>
                <a:ea typeface="Poppins"/>
                <a:cs typeface="Poppins"/>
                <a:sym typeface="Poppins"/>
              </a:rPr>
              <a:t>COVID-19 ACKNOWLEDGMENT</a:t>
            </a:r>
            <a:endParaRPr b="1"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The novel coronavirus, COVID-19 has been declared a worldwide pandemic by the World Health Organization. COVID-19 is extremely contagious and is believed to be spread mainly through person-to-person contact. As a result, the federal, state, and local governments and federal and state health agencies recommend social distancing and have, in many locations, prohibited the congregation of groups of people.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Crossroads Baptist Association Church Camps has put in place preventive measures to reduce the spread of COVID-19, however, the camp cannot guarantee that you or your child(ren) will not become infected with COVID-19. Further, attending Crossroads Baptist Association Church Camps could increase your risk and/or your children’s risk of contracting COVID-19.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By signing this agreement, I acknowledge the contagious nature of COVID-19 and voluntarily assume the risk that I and/or my child(ren) may be exposed or infected by COVID-19 by attending Crossroads Baptist Association Church Camps and that such exposure or infection may result in personal injury, illness, permanent disability, and death. I understand that the risk of becoming exposed or infected by COVID-19 at Camp may result from the actions, omissions, or negligence of myself or others, including, but not limited to, Camp Staff, and other campers.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I voluntarily agree to assume all of the foregoing risks and accept sole responsibility for any injury to my child(ren) or myself (including, but not limiting to, personal injury, disability, and death), illness, damage, loss, claim, liability, or expense, of any kind that I, or my child(ren) may experience or incur in connection with my or my child(ren)’s attendance at Crossroads Baptist Association Camp. On my behalf, and on the behalf of my children, I hereby release, covenant not to sue, discharge, and hold harmless Crossroads Baptist Association Camp, its Camp staff, agents, and representatives, of and from the Claims, including all liabilities, claims, actions, damages, cost, or expenses of any kind arising out of or relating thereto. I understand and agree that this release includes any Claims based on the actions, omissions, or negligence of Crossroads Baptist Association Camp, its Camp staff, agents, and representatives, whether a COVID-19 infection occurs before, during, or after participation at Crossroads Baptist Association Camp.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b="1" sz="1200">
              <a:solidFill>
                <a:schemeClr val="dk1"/>
              </a:solidFill>
              <a:latin typeface="Poppins"/>
              <a:ea typeface="Poppins"/>
              <a:cs typeface="Poppins"/>
              <a:sym typeface="Poppins"/>
            </a:endParaRPr>
          </a:p>
          <a:p>
            <a:pPr indent="0" lvl="0" marL="0" rtl="0" algn="l">
              <a:spcBef>
                <a:spcPts val="0"/>
              </a:spcBef>
              <a:spcAft>
                <a:spcPts val="0"/>
              </a:spcAft>
              <a:buNone/>
            </a:pPr>
            <a:r>
              <a:t/>
            </a:r>
            <a:endParaRPr b="1"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b="1" lang="en" sz="1200">
                <a:solidFill>
                  <a:schemeClr val="dk1"/>
                </a:solidFill>
                <a:latin typeface="Poppins"/>
                <a:ea typeface="Poppins"/>
                <a:cs typeface="Poppins"/>
                <a:sym typeface="Poppins"/>
              </a:rPr>
              <a:t>Signature</a:t>
            </a:r>
            <a:r>
              <a:rPr lang="en" sz="1200">
                <a:solidFill>
                  <a:schemeClr val="dk1"/>
                </a:solidFill>
              </a:rPr>
              <a:t>_________________________________________________________________________</a:t>
            </a:r>
            <a:endParaRPr/>
          </a:p>
        </p:txBody>
      </p:sp>
      <p:sp>
        <p:nvSpPr>
          <p:cNvPr id="76" name="Google Shape;76;p16"/>
          <p:cNvSpPr txBox="1"/>
          <p:nvPr/>
        </p:nvSpPr>
        <p:spPr>
          <a:xfrm>
            <a:off x="2017950" y="211100"/>
            <a:ext cx="3736500" cy="969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solidFill>
                  <a:schemeClr val="dk1"/>
                </a:solidFill>
                <a:latin typeface="Poppins"/>
                <a:ea typeface="Poppins"/>
                <a:cs typeface="Poppins"/>
                <a:sym typeface="Poppins"/>
              </a:rPr>
              <a:t>Camp Leadership  Application</a:t>
            </a:r>
            <a:endParaRPr b="1" sz="1700">
              <a:solidFill>
                <a:schemeClr val="dk1"/>
              </a:solidFill>
              <a:latin typeface="Poppins"/>
              <a:ea typeface="Poppins"/>
              <a:cs typeface="Poppins"/>
              <a:sym typeface="Poppins"/>
            </a:endParaRPr>
          </a:p>
          <a:p>
            <a:pPr indent="0" lvl="0" marL="0" rtl="0" algn="ctr">
              <a:spcBef>
                <a:spcPts val="0"/>
              </a:spcBef>
              <a:spcAft>
                <a:spcPts val="0"/>
              </a:spcAft>
              <a:buNone/>
            </a:pPr>
            <a:r>
              <a:rPr b="1" lang="en" sz="1700">
                <a:solidFill>
                  <a:schemeClr val="dk1"/>
                </a:solidFill>
                <a:latin typeface="Poppins"/>
                <a:ea typeface="Poppins"/>
                <a:cs typeface="Poppins"/>
                <a:sym typeface="Poppins"/>
              </a:rPr>
              <a:t>(Please Print)</a:t>
            </a:r>
            <a:endParaRPr b="1" sz="1700">
              <a:solidFill>
                <a:schemeClr val="dk1"/>
              </a:solidFill>
              <a:latin typeface="Poppins"/>
              <a:ea typeface="Poppins"/>
              <a:cs typeface="Poppins"/>
              <a:sym typeface="Poppins"/>
            </a:endParaRPr>
          </a:p>
          <a:p>
            <a:pPr indent="0" lvl="0" marL="0" rtl="0" algn="ctr">
              <a:spcBef>
                <a:spcPts val="0"/>
              </a:spcBef>
              <a:spcAft>
                <a:spcPts val="0"/>
              </a:spcAft>
              <a:buNone/>
            </a:pPr>
            <a:r>
              <a:rPr b="1" lang="en" sz="1700">
                <a:solidFill>
                  <a:schemeClr val="dk1"/>
                </a:solidFill>
                <a:latin typeface="Poppins"/>
                <a:ea typeface="Poppins"/>
                <a:cs typeface="Poppins"/>
                <a:sym typeface="Poppins"/>
              </a:rPr>
              <a:t>Page 4/6</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nvSpPr>
        <p:spPr>
          <a:xfrm>
            <a:off x="201000" y="1315225"/>
            <a:ext cx="7370400" cy="83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latin typeface="Poppins"/>
                <a:ea typeface="Poppins"/>
                <a:cs typeface="Poppins"/>
                <a:sym typeface="Poppins"/>
              </a:rPr>
              <a:t>Christian</a:t>
            </a:r>
            <a:r>
              <a:rPr b="1" lang="en" sz="1200">
                <a:solidFill>
                  <a:schemeClr val="dk1"/>
                </a:solidFill>
                <a:latin typeface="Poppins"/>
                <a:ea typeface="Poppins"/>
                <a:cs typeface="Poppins"/>
                <a:sym typeface="Poppins"/>
              </a:rPr>
              <a:t> Experience Continued:</a:t>
            </a:r>
            <a:endParaRPr b="1" sz="1200">
              <a:solidFill>
                <a:schemeClr val="dk1"/>
              </a:solidFill>
              <a:latin typeface="Poppins"/>
              <a:ea typeface="Poppins"/>
              <a:cs typeface="Poppins"/>
              <a:sym typeface="Poppins"/>
            </a:endParaRPr>
          </a:p>
          <a:p>
            <a:pPr indent="0" lvl="0" marL="0" rtl="0" algn="l">
              <a:spcBef>
                <a:spcPts val="0"/>
              </a:spcBef>
              <a:spcAft>
                <a:spcPts val="0"/>
              </a:spcAft>
              <a:buNone/>
            </a:pPr>
            <a:r>
              <a:t/>
            </a:r>
            <a:endParaRPr b="1"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Briefly share your salvation experience and how God is continuing to work in you life today.</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If called upon, would you be able to lead someone to Christ with the use of Scripture?</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	Yes/No</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What church activities have you led or assisted in?</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Briefly share why you want to serve at Crossroads Baptist </a:t>
            </a:r>
            <a:r>
              <a:rPr lang="en" sz="1200">
                <a:solidFill>
                  <a:schemeClr val="dk1"/>
                </a:solidFill>
                <a:latin typeface="Poppins"/>
                <a:ea typeface="Poppins"/>
                <a:cs typeface="Poppins"/>
                <a:sym typeface="Poppins"/>
              </a:rPr>
              <a:t>Association</a:t>
            </a:r>
            <a:r>
              <a:rPr lang="en" sz="1200">
                <a:solidFill>
                  <a:schemeClr val="dk1"/>
                </a:solidFill>
                <a:latin typeface="Poppins"/>
                <a:ea typeface="Poppins"/>
                <a:cs typeface="Poppins"/>
                <a:sym typeface="Poppins"/>
              </a:rPr>
              <a:t> Children and/or Youth camp?</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b="1" lang="en" sz="1200">
                <a:solidFill>
                  <a:schemeClr val="dk1"/>
                </a:solidFill>
                <a:latin typeface="Poppins"/>
                <a:ea typeface="Poppins"/>
                <a:cs typeface="Poppins"/>
                <a:sym typeface="Poppins"/>
              </a:rPr>
              <a:t>Reference Information:</a:t>
            </a:r>
            <a:endParaRPr b="1"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Please list 2 adults other than relatives. Include a teacher if </a:t>
            </a:r>
            <a:r>
              <a:rPr lang="en" sz="1200">
                <a:solidFill>
                  <a:schemeClr val="dk1"/>
                </a:solidFill>
                <a:latin typeface="Poppins"/>
                <a:ea typeface="Poppins"/>
                <a:cs typeface="Poppins"/>
                <a:sym typeface="Poppins"/>
              </a:rPr>
              <a:t>you're</a:t>
            </a:r>
            <a:r>
              <a:rPr lang="en" sz="1200">
                <a:solidFill>
                  <a:schemeClr val="dk1"/>
                </a:solidFill>
                <a:latin typeface="Poppins"/>
                <a:ea typeface="Poppins"/>
                <a:cs typeface="Poppins"/>
                <a:sym typeface="Poppins"/>
              </a:rPr>
              <a:t> a student and supervisor if you’re </a:t>
            </a:r>
            <a:r>
              <a:rPr lang="en" sz="1200">
                <a:solidFill>
                  <a:schemeClr val="dk1"/>
                </a:solidFill>
                <a:latin typeface="Poppins"/>
                <a:ea typeface="Poppins"/>
                <a:cs typeface="Poppins"/>
                <a:sym typeface="Poppins"/>
              </a:rPr>
              <a:t>employed</a:t>
            </a:r>
            <a:r>
              <a:rPr lang="en" sz="1200">
                <a:solidFill>
                  <a:schemeClr val="dk1"/>
                </a:solidFill>
                <a:latin typeface="Poppins"/>
                <a:ea typeface="Poppins"/>
                <a:cs typeface="Poppins"/>
                <a:sym typeface="Poppins"/>
              </a:rPr>
              <a:t>.</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457200" lvl="0" marL="457200" rtl="0" algn="l">
              <a:spcBef>
                <a:spcPts val="0"/>
              </a:spcBef>
              <a:spcAft>
                <a:spcPts val="0"/>
              </a:spcAft>
              <a:buNone/>
            </a:pPr>
            <a:r>
              <a:rPr lang="en" sz="1200">
                <a:solidFill>
                  <a:schemeClr val="dk1"/>
                </a:solidFill>
                <a:latin typeface="Poppins"/>
                <a:ea typeface="Poppins"/>
                <a:cs typeface="Poppins"/>
                <a:sym typeface="Poppins"/>
              </a:rPr>
              <a:t>Name 			Address						Phone</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304800" lvl="0" marL="457200" rtl="0" algn="l">
              <a:spcBef>
                <a:spcPts val="0"/>
              </a:spcBef>
              <a:spcAft>
                <a:spcPts val="0"/>
              </a:spcAft>
              <a:buClr>
                <a:schemeClr val="dk1"/>
              </a:buClr>
              <a:buSzPts val="1200"/>
              <a:buFont typeface="Poppins"/>
              <a:buAutoNum type="arabicPeriod"/>
            </a:pPr>
            <a:r>
              <a:rPr lang="en" sz="1200">
                <a:solidFill>
                  <a:schemeClr val="dk1"/>
                </a:solidFill>
              </a:rPr>
              <a:t>_______________________________________________________________________________</a:t>
            </a:r>
            <a:endParaRPr sz="1200">
              <a:solidFill>
                <a:schemeClr val="dk1"/>
              </a:solidFill>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304800" lvl="0" marL="457200" rtl="0" algn="l">
              <a:spcBef>
                <a:spcPts val="0"/>
              </a:spcBef>
              <a:spcAft>
                <a:spcPts val="0"/>
              </a:spcAft>
              <a:buClr>
                <a:schemeClr val="dk1"/>
              </a:buClr>
              <a:buSzPts val="1200"/>
              <a:buFont typeface="Poppins"/>
              <a:buAutoNum type="arabicPeriod"/>
            </a:pPr>
            <a:r>
              <a:rPr lang="en" sz="1200">
                <a:solidFill>
                  <a:schemeClr val="dk1"/>
                </a:solidFill>
              </a:rPr>
              <a:t>_______________________________________________________________________________</a:t>
            </a:r>
            <a:endParaRPr sz="1200">
              <a:solidFill>
                <a:schemeClr val="dk1"/>
              </a:solidFill>
            </a:endParaRPr>
          </a:p>
        </p:txBody>
      </p:sp>
      <p:sp>
        <p:nvSpPr>
          <p:cNvPr id="82" name="Google Shape;82;p17"/>
          <p:cNvSpPr txBox="1"/>
          <p:nvPr/>
        </p:nvSpPr>
        <p:spPr>
          <a:xfrm>
            <a:off x="1507650" y="287375"/>
            <a:ext cx="4757100" cy="92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solidFill>
                  <a:schemeClr val="dk1"/>
                </a:solidFill>
                <a:latin typeface="Poppins"/>
                <a:ea typeface="Poppins"/>
                <a:cs typeface="Poppins"/>
                <a:sym typeface="Poppins"/>
              </a:rPr>
              <a:t>Camp Leadership Application</a:t>
            </a:r>
            <a:endParaRPr b="1" sz="1700">
              <a:solidFill>
                <a:schemeClr val="dk1"/>
              </a:solidFill>
              <a:latin typeface="Poppins"/>
              <a:ea typeface="Poppins"/>
              <a:cs typeface="Poppins"/>
              <a:sym typeface="Poppins"/>
            </a:endParaRPr>
          </a:p>
          <a:p>
            <a:pPr indent="0" lvl="0" marL="0" rtl="0" algn="ctr">
              <a:spcBef>
                <a:spcPts val="0"/>
              </a:spcBef>
              <a:spcAft>
                <a:spcPts val="0"/>
              </a:spcAft>
              <a:buNone/>
            </a:pPr>
            <a:r>
              <a:rPr b="1" lang="en" sz="1700">
                <a:solidFill>
                  <a:schemeClr val="dk1"/>
                </a:solidFill>
                <a:latin typeface="Poppins"/>
                <a:ea typeface="Poppins"/>
                <a:cs typeface="Poppins"/>
                <a:sym typeface="Poppins"/>
              </a:rPr>
              <a:t>(Please Print)</a:t>
            </a:r>
            <a:endParaRPr b="1" sz="1700">
              <a:solidFill>
                <a:schemeClr val="dk1"/>
              </a:solidFill>
              <a:latin typeface="Poppins"/>
              <a:ea typeface="Poppins"/>
              <a:cs typeface="Poppins"/>
              <a:sym typeface="Poppins"/>
            </a:endParaRPr>
          </a:p>
          <a:p>
            <a:pPr indent="0" lvl="0" marL="0" rtl="0" algn="ctr">
              <a:spcBef>
                <a:spcPts val="0"/>
              </a:spcBef>
              <a:spcAft>
                <a:spcPts val="0"/>
              </a:spcAft>
              <a:buNone/>
            </a:pPr>
            <a:r>
              <a:rPr b="1" lang="en" sz="1700">
                <a:solidFill>
                  <a:schemeClr val="dk1"/>
                </a:solidFill>
                <a:latin typeface="Poppins"/>
                <a:ea typeface="Poppins"/>
                <a:cs typeface="Poppins"/>
                <a:sym typeface="Poppins"/>
              </a:rPr>
              <a:t>Page 5/6</a:t>
            </a:r>
            <a:endParaRPr b="1" sz="1700">
              <a:solidFill>
                <a:schemeClr val="dk1"/>
              </a:solidFill>
              <a:latin typeface="Poppins"/>
              <a:ea typeface="Poppins"/>
              <a:cs typeface="Poppins"/>
              <a:sym typeface="Poppi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nvSpPr>
        <p:spPr>
          <a:xfrm>
            <a:off x="1507650" y="287375"/>
            <a:ext cx="4757100" cy="92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solidFill>
                  <a:schemeClr val="dk1"/>
                </a:solidFill>
                <a:latin typeface="Poppins"/>
                <a:ea typeface="Poppins"/>
                <a:cs typeface="Poppins"/>
                <a:sym typeface="Poppins"/>
              </a:rPr>
              <a:t>Camp Leadership Application</a:t>
            </a:r>
            <a:endParaRPr b="1" sz="1700">
              <a:solidFill>
                <a:schemeClr val="dk1"/>
              </a:solidFill>
              <a:latin typeface="Poppins"/>
              <a:ea typeface="Poppins"/>
              <a:cs typeface="Poppins"/>
              <a:sym typeface="Poppins"/>
            </a:endParaRPr>
          </a:p>
          <a:p>
            <a:pPr indent="0" lvl="0" marL="0" rtl="0" algn="ctr">
              <a:spcBef>
                <a:spcPts val="0"/>
              </a:spcBef>
              <a:spcAft>
                <a:spcPts val="0"/>
              </a:spcAft>
              <a:buNone/>
            </a:pPr>
            <a:r>
              <a:rPr b="1" lang="en" sz="1700">
                <a:solidFill>
                  <a:schemeClr val="dk1"/>
                </a:solidFill>
                <a:latin typeface="Poppins"/>
                <a:ea typeface="Poppins"/>
                <a:cs typeface="Poppins"/>
                <a:sym typeface="Poppins"/>
              </a:rPr>
              <a:t>(Please Print)</a:t>
            </a:r>
            <a:endParaRPr b="1" sz="1700">
              <a:solidFill>
                <a:schemeClr val="dk1"/>
              </a:solidFill>
              <a:latin typeface="Poppins"/>
              <a:ea typeface="Poppins"/>
              <a:cs typeface="Poppins"/>
              <a:sym typeface="Poppins"/>
            </a:endParaRPr>
          </a:p>
          <a:p>
            <a:pPr indent="0" lvl="0" marL="0" rtl="0" algn="ctr">
              <a:spcBef>
                <a:spcPts val="0"/>
              </a:spcBef>
              <a:spcAft>
                <a:spcPts val="0"/>
              </a:spcAft>
              <a:buNone/>
            </a:pPr>
            <a:r>
              <a:rPr b="1" lang="en" sz="1700">
                <a:solidFill>
                  <a:schemeClr val="dk1"/>
                </a:solidFill>
                <a:latin typeface="Poppins"/>
                <a:ea typeface="Poppins"/>
                <a:cs typeface="Poppins"/>
                <a:sym typeface="Poppins"/>
              </a:rPr>
              <a:t>Page 6/6</a:t>
            </a:r>
            <a:endParaRPr b="1" sz="1700">
              <a:solidFill>
                <a:schemeClr val="dk1"/>
              </a:solidFill>
              <a:latin typeface="Poppins"/>
              <a:ea typeface="Poppins"/>
              <a:cs typeface="Poppins"/>
              <a:sym typeface="Poppins"/>
            </a:endParaRPr>
          </a:p>
        </p:txBody>
      </p:sp>
      <p:sp>
        <p:nvSpPr>
          <p:cNvPr id="88" name="Google Shape;88;p18"/>
          <p:cNvSpPr txBox="1"/>
          <p:nvPr/>
        </p:nvSpPr>
        <p:spPr>
          <a:xfrm>
            <a:off x="126250" y="1378500"/>
            <a:ext cx="7370400" cy="823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latin typeface="Poppins"/>
                <a:ea typeface="Poppins"/>
                <a:cs typeface="Poppins"/>
                <a:sym typeface="Poppins"/>
              </a:rPr>
              <a:t> The following questions are required by our insurance company</a:t>
            </a:r>
            <a:endParaRPr b="1" sz="1200">
              <a:solidFill>
                <a:schemeClr val="dk1"/>
              </a:solidFill>
              <a:latin typeface="Poppins"/>
              <a:ea typeface="Poppins"/>
              <a:cs typeface="Poppins"/>
              <a:sym typeface="Poppins"/>
            </a:endParaRPr>
          </a:p>
          <a:p>
            <a:pPr indent="0" lvl="0" marL="0" rtl="0" algn="l">
              <a:spcBef>
                <a:spcPts val="0"/>
              </a:spcBef>
              <a:spcAft>
                <a:spcPts val="0"/>
              </a:spcAft>
              <a:buNone/>
            </a:pPr>
            <a:r>
              <a:t/>
            </a:r>
            <a:endParaRPr b="1"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Have you ever been formally accused of child molestation?  Yes/No</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To your knowledge, have you been involved in a situation that could lead to charges of child molestation against you?   Yes/No</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Background Checks:</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Crossroads Baptist Association requires ALL camp staff (18 years and older) to submit a background check. The minimal fee for this is $5.95. Deadline for background checks is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b="1" lang="en" sz="1200">
                <a:solidFill>
                  <a:schemeClr val="dk1"/>
                </a:solidFill>
                <a:latin typeface="Poppins"/>
                <a:ea typeface="Poppins"/>
                <a:cs typeface="Poppins"/>
                <a:sym typeface="Poppins"/>
              </a:rPr>
              <a:t>JULY 14, 2024</a:t>
            </a:r>
            <a:r>
              <a:rPr lang="en" sz="1200">
                <a:solidFill>
                  <a:schemeClr val="dk1"/>
                </a:solidFill>
                <a:latin typeface="Poppins"/>
                <a:ea typeface="Poppins"/>
                <a:cs typeface="Poppins"/>
                <a:sym typeface="Poppins"/>
              </a:rPr>
              <a:t>. Background checks need to be renewed every 3 years. Any staff without a background check on file will NOT be permitted to camp.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ctr">
              <a:spcBef>
                <a:spcPts val="0"/>
              </a:spcBef>
              <a:spcAft>
                <a:spcPts val="0"/>
              </a:spcAft>
              <a:buNone/>
            </a:pPr>
            <a:r>
              <a:rPr b="1" lang="en" sz="1200">
                <a:solidFill>
                  <a:schemeClr val="dk1"/>
                </a:solidFill>
                <a:latin typeface="Poppins"/>
                <a:ea typeface="Poppins"/>
                <a:cs typeface="Poppins"/>
                <a:sym typeface="Poppins"/>
              </a:rPr>
              <a:t>Please read the following before signing your name.</a:t>
            </a:r>
            <a:endParaRPr b="1" sz="1200">
              <a:solidFill>
                <a:schemeClr val="dk1"/>
              </a:solidFill>
              <a:latin typeface="Poppins"/>
              <a:ea typeface="Poppins"/>
              <a:cs typeface="Poppins"/>
              <a:sym typeface="Poppins"/>
            </a:endParaRPr>
          </a:p>
          <a:p>
            <a:pPr indent="0" lvl="0" marL="0" rtl="0" algn="ctr">
              <a:spcBef>
                <a:spcPts val="0"/>
              </a:spcBef>
              <a:spcAft>
                <a:spcPts val="0"/>
              </a:spcAft>
              <a:buNone/>
            </a:pPr>
            <a:r>
              <a:t/>
            </a:r>
            <a:endParaRPr b="1" sz="1200">
              <a:solidFill>
                <a:schemeClr val="dk1"/>
              </a:solidFill>
              <a:latin typeface="Poppins"/>
              <a:ea typeface="Poppins"/>
              <a:cs typeface="Poppins"/>
              <a:sym typeface="Poppins"/>
            </a:endParaRPr>
          </a:p>
          <a:p>
            <a:pPr indent="0" lvl="0" marL="0" rtl="0" algn="l">
              <a:spcBef>
                <a:spcPts val="0"/>
              </a:spcBef>
              <a:spcAft>
                <a:spcPts val="0"/>
              </a:spcAft>
              <a:buNone/>
            </a:pPr>
            <a:r>
              <a:rPr lang="en" sz="1200">
                <a:solidFill>
                  <a:schemeClr val="dk1"/>
                </a:solidFill>
                <a:latin typeface="Poppins"/>
                <a:ea typeface="Poppins"/>
                <a:cs typeface="Poppins"/>
                <a:sym typeface="Poppins"/>
              </a:rPr>
              <a:t>	I realize that if I am accepted to serve at Crossroads Baptist Association Children and/or Youth Camp. I will be expected to comply with camp rules and attend all camp leader training sessions. </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sz="1200">
              <a:solidFill>
                <a:schemeClr val="dk1"/>
              </a:solidFill>
              <a:latin typeface="Poppins"/>
              <a:ea typeface="Poppins"/>
              <a:cs typeface="Poppins"/>
              <a:sym typeface="Poppins"/>
            </a:endParaRPr>
          </a:p>
          <a:p>
            <a:pPr indent="0" lvl="0" marL="0" rtl="0" algn="l">
              <a:spcBef>
                <a:spcPts val="0"/>
              </a:spcBef>
              <a:spcAft>
                <a:spcPts val="0"/>
              </a:spcAft>
              <a:buNone/>
            </a:pPr>
            <a:r>
              <a:rPr b="1" lang="en" sz="1200">
                <a:solidFill>
                  <a:schemeClr val="dk1"/>
                </a:solidFill>
                <a:latin typeface="Poppins"/>
                <a:ea typeface="Poppins"/>
                <a:cs typeface="Poppins"/>
                <a:sym typeface="Poppins"/>
              </a:rPr>
              <a:t>Signature</a:t>
            </a:r>
            <a:r>
              <a:rPr lang="en" sz="1200">
                <a:solidFill>
                  <a:schemeClr val="dk1"/>
                </a:solidFill>
              </a:rPr>
              <a:t>______________________________________________ </a:t>
            </a:r>
            <a:r>
              <a:rPr b="1" lang="en" sz="1200">
                <a:solidFill>
                  <a:schemeClr val="dk1"/>
                </a:solidFill>
                <a:latin typeface="Poppins"/>
                <a:ea typeface="Poppins"/>
                <a:cs typeface="Poppins"/>
                <a:sym typeface="Poppins"/>
              </a:rPr>
              <a:t>Date</a:t>
            </a:r>
            <a:r>
              <a:rPr lang="en" sz="1200">
                <a:solidFill>
                  <a:schemeClr val="dk1"/>
                </a:solidFill>
              </a:rPr>
              <a:t>________________________</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200">
                <a:solidFill>
                  <a:schemeClr val="dk1"/>
                </a:solidFill>
                <a:latin typeface="Poppins"/>
                <a:ea typeface="Poppins"/>
                <a:cs typeface="Poppins"/>
                <a:sym typeface="Poppins"/>
              </a:rPr>
              <a:t>Pastor:</a:t>
            </a:r>
            <a:r>
              <a:rPr lang="en" sz="1200">
                <a:solidFill>
                  <a:schemeClr val="dk1"/>
                </a:solidFill>
                <a:latin typeface="Poppins"/>
                <a:ea typeface="Poppins"/>
                <a:cs typeface="Poppins"/>
                <a:sym typeface="Poppins"/>
              </a:rPr>
              <a:t> I have interviewed this person to the best of my knowledge, the facts listed in this application are true, I recommend this person for the position he/she is applying for.</a:t>
            </a:r>
            <a:endParaRPr sz="1200">
              <a:solidFill>
                <a:schemeClr val="dk1"/>
              </a:solidFill>
              <a:latin typeface="Poppins"/>
              <a:ea typeface="Poppins"/>
              <a:cs typeface="Poppins"/>
              <a:sym typeface="Poppins"/>
            </a:endParaRPr>
          </a:p>
          <a:p>
            <a:pPr indent="0" lvl="0" marL="0" rtl="0" algn="l">
              <a:spcBef>
                <a:spcPts val="0"/>
              </a:spcBef>
              <a:spcAft>
                <a:spcPts val="0"/>
              </a:spcAft>
              <a:buNone/>
            </a:pPr>
            <a:r>
              <a:t/>
            </a:r>
            <a:endParaRPr b="1" sz="1200">
              <a:solidFill>
                <a:schemeClr val="dk1"/>
              </a:solidFill>
              <a:latin typeface="Poppins"/>
              <a:ea typeface="Poppins"/>
              <a:cs typeface="Poppins"/>
              <a:sym typeface="Poppins"/>
            </a:endParaRPr>
          </a:p>
          <a:p>
            <a:pPr indent="0" lvl="0" marL="0" rtl="0" algn="l">
              <a:spcBef>
                <a:spcPts val="0"/>
              </a:spcBef>
              <a:spcAft>
                <a:spcPts val="0"/>
              </a:spcAft>
              <a:buClr>
                <a:schemeClr val="dk1"/>
              </a:buClr>
              <a:buSzPts val="1100"/>
              <a:buFont typeface="Arial"/>
              <a:buNone/>
            </a:pPr>
            <a:r>
              <a:rPr b="1" lang="en" sz="1200">
                <a:solidFill>
                  <a:schemeClr val="dk1"/>
                </a:solidFill>
                <a:latin typeface="Poppins"/>
                <a:ea typeface="Poppins"/>
                <a:cs typeface="Poppins"/>
                <a:sym typeface="Poppins"/>
              </a:rPr>
              <a:t>Signature</a:t>
            </a:r>
            <a:r>
              <a:rPr lang="en" sz="1200">
                <a:solidFill>
                  <a:schemeClr val="dk1"/>
                </a:solidFill>
              </a:rPr>
              <a:t>______________________________________________ </a:t>
            </a:r>
            <a:r>
              <a:rPr b="1" lang="en" sz="1200">
                <a:solidFill>
                  <a:schemeClr val="dk1"/>
                </a:solidFill>
                <a:latin typeface="Poppins"/>
                <a:ea typeface="Poppins"/>
                <a:cs typeface="Poppins"/>
                <a:sym typeface="Poppins"/>
              </a:rPr>
              <a:t>Date</a:t>
            </a:r>
            <a:r>
              <a:rPr lang="en" sz="1200">
                <a:solidFill>
                  <a:schemeClr val="dk1"/>
                </a:solidFill>
              </a:rPr>
              <a:t>________________________</a:t>
            </a:r>
            <a:endParaRPr sz="1200">
              <a:solidFill>
                <a:schemeClr val="dk1"/>
              </a:solidFill>
            </a:endParaRPr>
          </a:p>
        </p:txBody>
      </p:sp>
      <p:sp>
        <p:nvSpPr>
          <p:cNvPr id="89" name="Google Shape;89;p18"/>
          <p:cNvSpPr txBox="1"/>
          <p:nvPr/>
        </p:nvSpPr>
        <p:spPr>
          <a:xfrm>
            <a:off x="239500" y="7232400"/>
            <a:ext cx="7143900" cy="184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a:solidFill>
                  <a:schemeClr val="dk1"/>
                </a:solidFill>
                <a:latin typeface="Poppins"/>
                <a:ea typeface="Poppins"/>
                <a:cs typeface="Poppins"/>
                <a:sym typeface="Poppins"/>
              </a:rPr>
              <a:t>Registrations for YOUTH and CHILDRENS CAMP begin @ 3:00</a:t>
            </a:r>
            <a:endParaRPr b="1">
              <a:solidFill>
                <a:schemeClr val="dk1"/>
              </a:solidFill>
              <a:latin typeface="Poppins"/>
              <a:ea typeface="Poppins"/>
              <a:cs typeface="Poppins"/>
              <a:sym typeface="Poppins"/>
            </a:endParaRPr>
          </a:p>
          <a:p>
            <a:pPr indent="0" lvl="0" marL="0" rtl="0" algn="ctr">
              <a:spcBef>
                <a:spcPts val="0"/>
              </a:spcBef>
              <a:spcAft>
                <a:spcPts val="0"/>
              </a:spcAft>
              <a:buNone/>
            </a:pPr>
            <a:r>
              <a:rPr b="1" lang="en">
                <a:solidFill>
                  <a:schemeClr val="dk1"/>
                </a:solidFill>
                <a:latin typeface="Poppins"/>
                <a:ea typeface="Poppins"/>
                <a:cs typeface="Poppins"/>
                <a:sym typeface="Poppins"/>
              </a:rPr>
              <a:t>DAY CAMP: Registration @  9:00 Pickup @ 6:00</a:t>
            </a:r>
            <a:endParaRPr b="1">
              <a:solidFill>
                <a:schemeClr val="dk1"/>
              </a:solidFill>
              <a:latin typeface="Poppins"/>
              <a:ea typeface="Poppins"/>
              <a:cs typeface="Poppins"/>
              <a:sym typeface="Poppins"/>
            </a:endParaRPr>
          </a:p>
          <a:p>
            <a:pPr indent="0" lvl="0" marL="0" rtl="0" algn="ctr">
              <a:spcBef>
                <a:spcPts val="0"/>
              </a:spcBef>
              <a:spcAft>
                <a:spcPts val="0"/>
              </a:spcAft>
              <a:buNone/>
            </a:pPr>
            <a:r>
              <a:t/>
            </a:r>
            <a:endParaRPr b="1" sz="1300">
              <a:solidFill>
                <a:schemeClr val="dk1"/>
              </a:solidFill>
              <a:latin typeface="Poppins"/>
              <a:ea typeface="Poppins"/>
              <a:cs typeface="Poppins"/>
              <a:sym typeface="Poppins"/>
            </a:endParaRPr>
          </a:p>
          <a:p>
            <a:pPr indent="0" lvl="0" marL="0" rtl="0" algn="ctr">
              <a:spcBef>
                <a:spcPts val="0"/>
              </a:spcBef>
              <a:spcAft>
                <a:spcPts val="0"/>
              </a:spcAft>
              <a:buClr>
                <a:schemeClr val="dk1"/>
              </a:buClr>
              <a:buSzPts val="1100"/>
              <a:buFont typeface="Arial"/>
              <a:buNone/>
            </a:pPr>
            <a:r>
              <a:t/>
            </a:r>
            <a:endParaRPr b="1" sz="1300">
              <a:solidFill>
                <a:schemeClr val="dk1"/>
              </a:solidFill>
              <a:latin typeface="Poppins"/>
              <a:ea typeface="Poppins"/>
              <a:cs typeface="Poppins"/>
              <a:sym typeface="Poppins"/>
            </a:endParaRPr>
          </a:p>
          <a:p>
            <a:pPr indent="0" lvl="0" marL="0" rtl="0" algn="ctr">
              <a:spcBef>
                <a:spcPts val="0"/>
              </a:spcBef>
              <a:spcAft>
                <a:spcPts val="0"/>
              </a:spcAft>
              <a:buNone/>
            </a:pPr>
            <a:r>
              <a:rPr lang="en" sz="1800">
                <a:latin typeface="Poppins"/>
                <a:ea typeface="Poppins"/>
                <a:cs typeface="Poppins"/>
                <a:sym typeface="Poppins"/>
              </a:rPr>
              <a:t>Please plan to attend our camp staff meeting @ FBC Moberly</a:t>
            </a:r>
            <a:endParaRPr sz="1800">
              <a:latin typeface="Poppins"/>
              <a:ea typeface="Poppins"/>
              <a:cs typeface="Poppins"/>
              <a:sym typeface="Poppins"/>
            </a:endParaRPr>
          </a:p>
          <a:p>
            <a:pPr indent="0" lvl="0" marL="0" rtl="0" algn="ctr">
              <a:spcBef>
                <a:spcPts val="0"/>
              </a:spcBef>
              <a:spcAft>
                <a:spcPts val="0"/>
              </a:spcAft>
              <a:buNone/>
            </a:pPr>
            <a:r>
              <a:rPr b="1" lang="en" sz="1800">
                <a:latin typeface="Poppins"/>
                <a:ea typeface="Poppins"/>
                <a:cs typeface="Poppins"/>
                <a:sym typeface="Poppins"/>
              </a:rPr>
              <a:t>July 14th @ 2:00pm</a:t>
            </a:r>
            <a:r>
              <a:rPr lang="en" sz="1800">
                <a:latin typeface="Poppins"/>
                <a:ea typeface="Poppins"/>
                <a:cs typeface="Poppins"/>
                <a:sym typeface="Poppins"/>
              </a:rPr>
              <a:t> </a:t>
            </a:r>
            <a:endParaRPr sz="1800">
              <a:latin typeface="Poppins"/>
              <a:ea typeface="Poppins"/>
              <a:cs typeface="Poppins"/>
              <a:sym typeface="Poppi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